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87" r:id="rId3"/>
    <p:sldId id="294" r:id="rId4"/>
    <p:sldId id="284" r:id="rId5"/>
    <p:sldId id="283" r:id="rId6"/>
    <p:sldId id="293" r:id="rId7"/>
    <p:sldId id="295" r:id="rId8"/>
    <p:sldId id="291" r:id="rId9"/>
  </p:sldIdLst>
  <p:sldSz cx="9144000" cy="6858000" type="screen4x3"/>
  <p:notesSz cx="6881813" cy="100155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3F7CBF"/>
    <a:srgbClr val="000000"/>
    <a:srgbClr val="00CC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B3F64-4ECB-49BF-BFAD-20962F57FA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C7BF0-081E-4B68-9FFF-46F514F1FB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9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834E4-75A6-4DA2-976B-6BE0BED735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3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BADE4-EAA7-4315-ADB2-64A63B8495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6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00019-4A98-4DAA-8AC9-083CDF10C6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8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CFB5-CF84-4896-A83D-C27B64B004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DC255-B5E5-4341-940C-C6C35CB2A9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7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15B9B-C7C4-40B7-978C-B32B94CA08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75B18-772F-4B79-A71A-05B50F56A5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9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0EB3A-A841-4D92-BBF6-B8EFB1840E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2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D7044-F984-402D-AF26-64E6CE1E68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5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D8D94-877C-4F54-A1DA-0B12AFFB92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5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260C400-2774-42FD-A803-68B55954EF6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918450" cy="25923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FFF00"/>
                </a:solidFill>
                <a:effectLst/>
              </a:rPr>
              <a:t>ИССЛЕДОВАНИЯ  И  РАЗРАБОТКИ  ПРЕОБРАЗОВАТЕЛЯ ЭНЕРГИИ  МОРСКОГО  ВОЛНЕНИЯ 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</a:rPr>
              <a:t>«</a:t>
            </a:r>
            <a:r>
              <a:rPr lang="en-US" sz="3200" b="1" dirty="0">
                <a:solidFill>
                  <a:srgbClr val="FFFF00"/>
                </a:solidFill>
                <a:effectLst/>
              </a:rPr>
              <a:t>WAVE HUNTER</a:t>
            </a:r>
            <a:r>
              <a:rPr lang="ru-RU" sz="3200" dirty="0">
                <a:solidFill>
                  <a:srgbClr val="FFFF00"/>
                </a:solidFill>
                <a:effectLst/>
              </a:rPr>
              <a:t>»  </a:t>
            </a:r>
            <a:r>
              <a:rPr lang="ru-RU" sz="2400" dirty="0">
                <a:solidFill>
                  <a:srgbClr val="FFFF00"/>
                </a:solidFill>
                <a:effectLst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661025"/>
            <a:ext cx="7416800" cy="720725"/>
          </a:xfrm>
        </p:spPr>
        <p:txBody>
          <a:bodyPr/>
          <a:lstStyle/>
          <a:p>
            <a:pPr eaLnBrk="1" hangingPunct="1"/>
            <a:r>
              <a:rPr lang="ru-RU" sz="1800" smtClean="0">
                <a:effectLst/>
              </a:rPr>
              <a:t>В.Н.Аносов,  В.Э.Егурнов,  А.И.Рашев  </a:t>
            </a:r>
          </a:p>
          <a:p>
            <a:pPr eaLnBrk="1" hangingPunct="1"/>
            <a:endParaRPr lang="en-US" sz="1800" b="1" smtClean="0">
              <a:effectLst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44450"/>
            <a:ext cx="82089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>
              <a:defRPr/>
            </a:pPr>
            <a:endParaRPr lang="ru-RU" dirty="0">
              <a:solidFill>
                <a:srgbClr val="99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900113" y="549275"/>
            <a:ext cx="784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/>
              <a:t>Крыловский государственный научный центр, </a:t>
            </a:r>
          </a:p>
          <a:p>
            <a:pPr eaLnBrk="1" hangingPunct="1"/>
            <a:r>
              <a:rPr lang="ru-RU"/>
              <a:t> Отделение гидродинамики объектов морской техники</a:t>
            </a:r>
          </a:p>
          <a:p>
            <a:pPr eaLnBrk="1" hangingPunct="1"/>
            <a:r>
              <a:rPr lang="ru-RU"/>
              <a:t>Санкт-Петербург,  Россия</a:t>
            </a:r>
          </a:p>
          <a:p>
            <a:pPr eaLnBrk="1" hangingPunct="1"/>
            <a:r>
              <a:rPr lang="ru-RU"/>
              <a:t> </a:t>
            </a:r>
          </a:p>
          <a:p>
            <a:pPr eaLnBrk="1" hangingPunct="1"/>
            <a:r>
              <a:rPr lang="ru-RU"/>
              <a:t> НПО Гидроэнергоспецстрой</a:t>
            </a:r>
          </a:p>
          <a:p>
            <a:pPr eaLnBrk="1" hangingPunct="1"/>
            <a:r>
              <a:rPr lang="ru-RU"/>
              <a:t>Санкт-Петербург,  Россия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FFFF00"/>
                </a:solidFill>
                <a:effectLst/>
              </a:rPr>
              <a:t>МЕТОДИЧЕСКИЕ ОСНОВЫ ОЦЕНКИ ЭФФЕКТИВНОСТИ ПРЕОБРАЗОВАНИЯ ЭНЕРГИИ МОРСКОГО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ВОЛНЕНИЯ В </a:t>
            </a:r>
            <a:r>
              <a:rPr lang="ru-RU" sz="2400" dirty="0">
                <a:solidFill>
                  <a:srgbClr val="FFFF00"/>
                </a:solidFill>
                <a:effectLst/>
              </a:rPr>
              <a:t>ПОЛЕЗНУЮ РАБОТУ</a:t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805263"/>
              </a:xfrm>
            </p:spPr>
            <p:txBody>
              <a:bodyPr/>
              <a:lstStyle/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en-US" sz="1800" dirty="0" smtClean="0">
                    <a:effectLst/>
                  </a:rPr>
                  <a:t>                                                          </a:t>
                </a:r>
                <a:endParaRPr lang="ru-RU" sz="1800" dirty="0" smtClean="0">
                  <a:effectLst/>
                </a:endParaRPr>
              </a:p>
              <a:p>
                <a:pPr marL="0" indent="0">
                  <a:buNone/>
                  <a:defRPr/>
                </a:pPr>
                <a:r>
                  <a:rPr lang="en-US" sz="1800" dirty="0" smtClean="0">
                    <a:effectLst/>
                  </a:rPr>
                  <a:t>             </a:t>
                </a:r>
                <a:r>
                  <a:rPr lang="ru-RU" sz="1800" dirty="0" smtClean="0">
                    <a:effectLst/>
                  </a:rPr>
                  <a:t>                            </a:t>
                </a:r>
              </a:p>
              <a:p>
                <a:pPr marL="0" indent="0">
                  <a:buNone/>
                  <a:defRPr/>
                </a:pPr>
                <a:endParaRPr lang="ru-RU" sz="1800" i="1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ru-RU" sz="1800" i="1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400" i="1" dirty="0" smtClean="0">
                    <a:effectLst/>
                    <a:latin typeface="Cambria Math" panose="020405030504060302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  ;    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000" i="1" dirty="0" smtClean="0">
                    <a:solidFill>
                      <a:srgbClr val="FFFF00"/>
                    </a:solidFill>
                    <a:effectLst/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FFFF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8052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10" y="3995484"/>
            <a:ext cx="3473450" cy="735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1" y="4653253"/>
            <a:ext cx="1944216" cy="62003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611561" y="1412875"/>
            <a:ext cx="41049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r>
              <a:rPr lang="en-US" dirty="0" smtClean="0"/>
              <a:t> </a:t>
            </a:r>
            <a:r>
              <a:rPr lang="ru-RU" dirty="0" smtClean="0"/>
              <a:t>Средняя за время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ru-RU" dirty="0"/>
              <a:t> </a:t>
            </a:r>
            <a:r>
              <a:rPr lang="ru-RU" dirty="0" smtClean="0"/>
              <a:t>механическая мощность</a:t>
            </a:r>
            <a:endParaRPr lang="ru-RU" dirty="0"/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718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60" y="1649102"/>
            <a:ext cx="3295302" cy="82020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6608" y="4653253"/>
            <a:ext cx="60227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1600" i="1" dirty="0"/>
              <a:t>ρ </a:t>
            </a:r>
            <a:r>
              <a:rPr lang="en-US" sz="1600" dirty="0" smtClean="0"/>
              <a:t>– </a:t>
            </a:r>
            <a:r>
              <a:rPr lang="ru-RU" sz="1600" dirty="0" smtClean="0"/>
              <a:t>плотность воды</a:t>
            </a:r>
            <a:r>
              <a:rPr lang="en-US" sz="1600" dirty="0" smtClean="0"/>
              <a:t>,  </a:t>
            </a:r>
            <a:r>
              <a:rPr lang="en-US" sz="1600" i="1" dirty="0" smtClean="0"/>
              <a:t> </a:t>
            </a:r>
            <a:r>
              <a:rPr lang="en-US" sz="1600" i="1" dirty="0"/>
              <a:t>b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r>
              <a:rPr lang="ru-RU" sz="1600" dirty="0" smtClean="0"/>
              <a:t>ширина волнового фронта,</a:t>
            </a:r>
            <a:r>
              <a:rPr lang="ru-RU" sz="2000" dirty="0" smtClean="0"/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i="1" dirty="0" smtClean="0"/>
              <a:t>с</a:t>
            </a:r>
            <a:r>
              <a:rPr lang="en-US" sz="2000" dirty="0" smtClean="0"/>
              <a:t> </a:t>
            </a:r>
            <a:r>
              <a:rPr lang="en-US" sz="1600" dirty="0" smtClean="0"/>
              <a:t>– </a:t>
            </a:r>
            <a:r>
              <a:rPr lang="ru-RU" sz="1600" dirty="0" smtClean="0"/>
              <a:t>фазовая скорость волны</a:t>
            </a:r>
            <a:r>
              <a:rPr lang="en-US" sz="1600" dirty="0" smtClean="0"/>
              <a:t> . </a:t>
            </a:r>
            <a:endParaRPr lang="ru-RU" sz="1600" dirty="0"/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64209" y="3204920"/>
                <a:ext cx="5932127" cy="4598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1,87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3%  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1,41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9" y="3204920"/>
                <a:ext cx="5932127" cy="459806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40398" y="2328687"/>
            <a:ext cx="668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Соотношение </a:t>
            </a:r>
            <a:r>
              <a:rPr lang="ru-RU" dirty="0" smtClean="0"/>
              <a:t>между высотами волн регулярного и нерегулярного волнения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1" y="3760660"/>
            <a:ext cx="404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Мощность </a:t>
            </a:r>
            <a:r>
              <a:rPr lang="ru-RU" dirty="0" smtClean="0"/>
              <a:t>регулярного волнения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76338"/>
          </a:xfrm>
        </p:spPr>
        <p:txBody>
          <a:bodyPr/>
          <a:lstStyle/>
          <a:p>
            <a:pPr>
              <a:defRPr/>
            </a:pPr>
            <a:r>
              <a:rPr lang="ru-RU" sz="1400" b="1" dirty="0">
                <a:effectLst/>
              </a:rPr>
              <a:t> </a:t>
            </a:r>
            <a:endParaRPr lang="ru-RU" sz="1400" dirty="0"/>
          </a:p>
        </p:txBody>
      </p:sp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899592" y="1440653"/>
            <a:ext cx="7993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/>
              <a:t>1</a:t>
            </a:r>
            <a:r>
              <a:rPr lang="ru-RU" sz="2000" dirty="0"/>
              <a:t>.  ПНЕВМО-МЕХАНИЧЕСКИЙ ПРЕОБРАЗОВАТЕЛЬ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497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FFFF00"/>
                </a:solidFill>
              </a:rPr>
              <a:t>ОЦЕНКА ЭФФЕКТИВНОСТИ ПРЕОБРАЗОВАТЕЛЕЙ ВОЛНОВОЙ ЭНЕРГИИ РАЗНЫХ ТИПОВ</a:t>
            </a:r>
          </a:p>
          <a:p>
            <a:endParaRPr lang="ru-RU" dirty="0"/>
          </a:p>
        </p:txBody>
      </p:sp>
      <p:pic>
        <p:nvPicPr>
          <p:cNvPr id="5" name="Рисунок 4" descr="F:\Публикации\2013-Нева,Москва\2009-Отчет\Рисунки 2009-03 (мар)\сканирование00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98" b="13305"/>
          <a:stretch/>
        </p:blipFill>
        <p:spPr bwMode="auto">
          <a:xfrm>
            <a:off x="869758" y="2236096"/>
            <a:ext cx="2840598" cy="3137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Публикации\2013-Нева,Москва\2009-Отчет\Рисунки 2009-03 (мар)\сканирование00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14021" r="50346" b="13814"/>
          <a:stretch/>
        </p:blipFill>
        <p:spPr bwMode="auto">
          <a:xfrm>
            <a:off x="4157891" y="2236097"/>
            <a:ext cx="1638245" cy="1408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5517232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Принципиальная схема  </a:t>
            </a:r>
            <a:r>
              <a:rPr lang="ru-RU" dirty="0" err="1"/>
              <a:t>пневмо</a:t>
            </a:r>
            <a:r>
              <a:rPr lang="ru-RU" dirty="0"/>
              <a:t>-механического преобразователя энергии морского волнения</a:t>
            </a:r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6135" y="2236097"/>
            <a:ext cx="3347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Система клапанов для создания  одностороннего движения </a:t>
            </a:r>
            <a:r>
              <a:rPr lang="ru-RU" dirty="0" smtClean="0"/>
              <a:t>воздуха.</a:t>
            </a:r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57890" y="4077072"/>
                <a:ext cx="4735285" cy="2373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η</a:t>
                </a:r>
                <a:r>
                  <a:rPr lang="en-US" sz="2800" baseline="-25000" dirty="0" smtClean="0"/>
                  <a:t>t</a:t>
                </a:r>
                <a:r>
                  <a:rPr lang="ru-RU" sz="2800" baseline="-25000" dirty="0" smtClean="0"/>
                  <a:t> </a:t>
                </a:r>
                <a:r>
                  <a:rPr lang="ru-RU" sz="3200" dirty="0" smtClean="0"/>
                  <a:t>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/>
                        </m:ctrlPr>
                      </m:fPr>
                      <m:num>
                        <m:sSub>
                          <m:sSubPr>
                            <m:ctrlPr>
                              <a:rPr lang="ru-RU" sz="3200" i="1"/>
                            </m:ctrlPr>
                          </m:sSubPr>
                          <m:e>
                            <m:r>
                              <a:rPr lang="en-US" sz="3200" i="1"/>
                              <m:t>𝜌</m:t>
                            </m:r>
                          </m:e>
                          <m:sub>
                            <m:r>
                              <a:rPr lang="en-US" sz="3200" i="1"/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3200" i="1"/>
                          <m:t>𝜌</m:t>
                        </m:r>
                      </m:den>
                    </m:f>
                    <m:f>
                      <m:fPr>
                        <m:ctrlPr>
                          <a:rPr lang="ru-RU" sz="3200" i="1"/>
                        </m:ctrlPr>
                      </m:fPr>
                      <m:num>
                        <m:sSub>
                          <m:sSubPr>
                            <m:ctrlPr>
                              <a:rPr lang="ru-RU" sz="3200" i="1"/>
                            </m:ctrlPr>
                          </m:sSubPr>
                          <m:e>
                            <m:r>
                              <a:rPr lang="en-US" sz="3200" i="1"/>
                              <m:t>𝑆</m:t>
                            </m:r>
                          </m:e>
                          <m:sub>
                            <m:r>
                              <a:rPr lang="en-US" sz="3200" i="1"/>
                              <m:t>𝑊𝐿</m:t>
                            </m:r>
                          </m:sub>
                        </m:sSub>
                      </m:num>
                      <m:den>
                        <m:r>
                          <a:rPr lang="en-US" sz="3200" i="1"/>
                          <m:t>𝑔</m:t>
                        </m:r>
                        <m:sSup>
                          <m:sSupPr>
                            <m:ctrlPr>
                              <a:rPr lang="ru-RU" sz="3200" i="1"/>
                            </m:ctrlPr>
                          </m:sSupPr>
                          <m:e>
                            <m:r>
                              <a:rPr lang="en-US" sz="3200" i="1"/>
                              <m:t>𝜏</m:t>
                            </m:r>
                          </m:e>
                          <m:sup>
                            <m:r>
                              <a:rPr lang="ru-RU" sz="3200" i="1"/>
                              <m:t>2</m:t>
                            </m:r>
                          </m:sup>
                        </m:sSup>
                        <m:r>
                          <a:rPr lang="en-US" sz="3200" i="1"/>
                          <m:t>𝑏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 smtClean="0"/>
                  <a:t> </a:t>
                </a:r>
                <a:r>
                  <a:rPr lang="el-GR" dirty="0" smtClean="0"/>
                  <a:t>ρ</a:t>
                </a:r>
                <a:r>
                  <a:rPr lang="ru-RU" dirty="0" smtClean="0"/>
                  <a:t>, </a:t>
                </a:r>
                <a:r>
                  <a:rPr lang="ru-RU" dirty="0" err="1" smtClean="0"/>
                  <a:t>ρ</a:t>
                </a:r>
                <a:r>
                  <a:rPr lang="ru-RU" baseline="-25000" dirty="0" err="1" smtClean="0"/>
                  <a:t>ɑ</a:t>
                </a:r>
                <a:r>
                  <a:rPr lang="ru-RU" dirty="0" smtClean="0"/>
                  <a:t> </a:t>
                </a:r>
                <a:r>
                  <a:rPr lang="ru-RU" dirty="0"/>
                  <a:t>- </a:t>
                </a:r>
                <a:r>
                  <a:rPr lang="ru-RU" sz="1400" dirty="0"/>
                  <a:t>плотность </a:t>
                </a:r>
                <a:r>
                  <a:rPr lang="ru-RU" sz="1400" dirty="0" smtClean="0"/>
                  <a:t>воды и воздуха соответственно</a:t>
                </a:r>
                <a:r>
                  <a:rPr lang="ru-RU" dirty="0" smtClean="0"/>
                  <a:t>,</a:t>
                </a:r>
              </a:p>
              <a:p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𝑆</m:t>
                        </m:r>
                      </m:e>
                      <m:sub>
                        <m:r>
                          <a:rPr lang="en-US" i="1"/>
                          <m:t>𝑊𝐿</m:t>
                        </m:r>
                      </m:sub>
                    </m:sSub>
                  </m:oMath>
                </a14:m>
                <a:r>
                  <a:rPr lang="ru-RU" dirty="0"/>
                  <a:t>- </a:t>
                </a:r>
                <a:r>
                  <a:rPr lang="ru-RU" sz="1400" dirty="0"/>
                  <a:t>площадь «гидравлического поршня</a:t>
                </a:r>
                <a:r>
                  <a:rPr lang="ru-RU" sz="1400" dirty="0" smtClean="0"/>
                  <a:t>»</a:t>
                </a:r>
              </a:p>
              <a:p>
                <a:endParaRPr lang="ru-RU" sz="1400" dirty="0"/>
              </a:p>
              <a:p>
                <a:r>
                  <a:rPr lang="ru-RU" sz="28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sSub>
                          <m:sSubPr>
                            <m:ctrlPr>
                              <a:rPr lang="ru-RU" sz="2800" i="1"/>
                            </m:ctrlPr>
                          </m:sSubPr>
                          <m:e>
                            <m:r>
                              <a:rPr lang="en-US" sz="2800" i="1"/>
                              <m:t>𝜌</m:t>
                            </m:r>
                          </m:e>
                          <m:sub>
                            <m:r>
                              <a:rPr lang="en-US" sz="2800" i="1"/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800" i="1"/>
                          <m:t>𝜌</m:t>
                        </m:r>
                      </m:den>
                    </m:f>
                    <m:r>
                      <a:rPr lang="ru-RU" sz="2800" i="1"/>
                      <m:t>≈</m:t>
                    </m:r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r>
                          <a:rPr lang="ru-RU" sz="2800" i="1"/>
                          <m:t>1</m:t>
                        </m:r>
                      </m:num>
                      <m:den>
                        <m:r>
                          <a:rPr lang="ru-RU" sz="2800" i="1"/>
                          <m:t>816</m:t>
                        </m:r>
                      </m:den>
                    </m:f>
                  </m:oMath>
                </a14:m>
                <a:r>
                  <a:rPr lang="ru-RU" sz="2800" dirty="0"/>
                  <a:t>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90" y="4077072"/>
                <a:ext cx="4735285" cy="23732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9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2</a:t>
            </a:r>
            <a:r>
              <a:rPr lang="ru-RU" sz="2000" dirty="0">
                <a:solidFill>
                  <a:schemeClr val="tx1"/>
                </a:solidFill>
                <a:effectLst/>
              </a:rPr>
              <a:t>.  ПРЯМОЕ ПРЕОБРАЗОВАНИЕ ЭНЕРГИИ ДВИЖЕНИЯ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РАБОЧЕГО ОРГАНА В ЭЛЕКТРИЧЕСКУЮ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ЭНЕРГИЮ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>
                <a:solidFill>
                  <a:srgbClr val="FFFF00"/>
                </a:solidFill>
                <a:effectLst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3" t="309" r="15831" b="16902"/>
          <a:stretch/>
        </p:blipFill>
        <p:spPr bwMode="auto">
          <a:xfrm>
            <a:off x="467544" y="1412776"/>
            <a:ext cx="2520280" cy="1878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0" y="3290794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sz="1400" dirty="0" smtClean="0"/>
              <a:t>1 </a:t>
            </a:r>
            <a:r>
              <a:rPr lang="ru-RU" sz="1400" dirty="0"/>
              <a:t>‒ понтон;  2 – поверхность волны; 3 – наклонная </a:t>
            </a:r>
            <a:r>
              <a:rPr lang="ru-RU" sz="1400" dirty="0" smtClean="0"/>
              <a:t>аппарель;</a:t>
            </a:r>
            <a:endParaRPr lang="ru-RU" sz="1400" dirty="0"/>
          </a:p>
          <a:p>
            <a:r>
              <a:rPr lang="ru-RU" sz="1400" dirty="0"/>
              <a:t>4 – поперечная </a:t>
            </a:r>
            <a:r>
              <a:rPr lang="ru-RU" sz="1400" dirty="0" smtClean="0"/>
              <a:t>ферма;  </a:t>
            </a:r>
            <a:r>
              <a:rPr lang="ru-RU" sz="1400" dirty="0"/>
              <a:t>5 – штанга, передающая перемещения понтона на </a:t>
            </a:r>
            <a:r>
              <a:rPr lang="ru-RU" sz="1400" dirty="0" smtClean="0"/>
              <a:t> </a:t>
            </a:r>
            <a:r>
              <a:rPr lang="ru-RU" sz="1400" dirty="0"/>
              <a:t>генератор </a:t>
            </a:r>
            <a:r>
              <a:rPr lang="ru-RU" sz="1400" dirty="0" smtClean="0"/>
              <a:t> 6;   </a:t>
            </a:r>
          </a:p>
          <a:p>
            <a:r>
              <a:rPr lang="ru-RU" sz="1400" dirty="0" smtClean="0"/>
              <a:t>7 - зубчатая </a:t>
            </a:r>
            <a:r>
              <a:rPr lang="ru-RU" sz="1400" dirty="0"/>
              <a:t>рейка;  8 – датчик силы;  9 – датчик линейных </a:t>
            </a:r>
            <a:r>
              <a:rPr lang="ru-RU" sz="1400" dirty="0" smtClean="0"/>
              <a:t>перемещений</a:t>
            </a:r>
            <a:endParaRPr lang="ru-RU" sz="1400" dirty="0"/>
          </a:p>
          <a:p>
            <a:pPr eaLnBrk="1" hangingPunct="1"/>
            <a:r>
              <a:rPr lang="en-US" sz="1400" dirty="0"/>
              <a:t> </a:t>
            </a:r>
            <a:endParaRPr lang="ru-RU" sz="1400" dirty="0"/>
          </a:p>
        </p:txBody>
      </p:sp>
      <p:pic>
        <p:nvPicPr>
          <p:cNvPr id="10" name="Рисунок 9" descr="IMG_03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15807" r="19545" b="5312"/>
          <a:stretch/>
        </p:blipFill>
        <p:spPr bwMode="auto">
          <a:xfrm>
            <a:off x="6372200" y="1454589"/>
            <a:ext cx="2591882" cy="1794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131840" y="1454589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Принципиальная </a:t>
            </a:r>
            <a:r>
              <a:rPr lang="ru-RU" dirty="0"/>
              <a:t>схема  и фото энергетического блока</a:t>
            </a:r>
          </a:p>
          <a:p>
            <a:r>
              <a:rPr lang="ru-RU" dirty="0"/>
              <a:t>волновой электростанции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5621"/>
              </p:ext>
            </p:extLst>
          </p:nvPr>
        </p:nvGraphicFramePr>
        <p:xfrm>
          <a:off x="467544" y="4238422"/>
          <a:ext cx="3454616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Graph" r:id="rId5" imgW="2901600" imgH="4153680" progId="Origin50.Graph">
                  <p:embed/>
                </p:oleObj>
              </mc:Choice>
              <mc:Fallback>
                <p:oleObj name="Graph" r:id="rId5" imgW="2901600" imgH="415368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611" t="75403" r="18611" b="2600"/>
                      <a:stretch>
                        <a:fillRect/>
                      </a:stretch>
                    </p:blipFill>
                    <p:spPr bwMode="auto">
                      <a:xfrm>
                        <a:off x="467544" y="4238422"/>
                        <a:ext cx="3454616" cy="172819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135209"/>
              </p:ext>
            </p:extLst>
          </p:nvPr>
        </p:nvGraphicFramePr>
        <p:xfrm>
          <a:off x="5256076" y="4244901"/>
          <a:ext cx="3348372" cy="174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Graph" r:id="rId7" imgW="2901600" imgH="4153680" progId="Origin50.Graph">
                  <p:embed/>
                </p:oleObj>
              </mc:Choice>
              <mc:Fallback>
                <p:oleObj name="Graph" r:id="rId7" imgW="2901600" imgH="415368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611" t="51135" r="18611" b="26001"/>
                      <a:stretch>
                        <a:fillRect/>
                      </a:stretch>
                    </p:blipFill>
                    <p:spPr bwMode="auto">
                      <a:xfrm>
                        <a:off x="5256076" y="4244901"/>
                        <a:ext cx="3348372" cy="174231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492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/>
              <a:t>Сопоставление  механического  </a:t>
            </a:r>
            <a:r>
              <a:rPr lang="ru-RU" dirty="0" err="1"/>
              <a:t>к.п.д</a:t>
            </a:r>
            <a:r>
              <a:rPr lang="ru-RU" dirty="0"/>
              <a:t>.   ( кривые с точками -○)</a:t>
            </a:r>
          </a:p>
          <a:p>
            <a:r>
              <a:rPr lang="ru-RU" dirty="0"/>
              <a:t>и электрического  </a:t>
            </a:r>
            <a:r>
              <a:rPr lang="ru-RU" dirty="0" err="1"/>
              <a:t>к.п.д</a:t>
            </a:r>
            <a:r>
              <a:rPr lang="ru-RU" dirty="0"/>
              <a:t>. (кривые с точками -●)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76338"/>
          </a:xfrm>
        </p:spPr>
        <p:txBody>
          <a:bodyPr/>
          <a:lstStyle/>
          <a:p>
            <a:pPr>
              <a:defRPr/>
            </a:pPr>
            <a:r>
              <a:rPr lang="ru-RU" sz="1400" b="1" dirty="0">
                <a:effectLst/>
              </a:rPr>
              <a:t> </a:t>
            </a:r>
            <a:endParaRPr lang="ru-RU" sz="1400" dirty="0"/>
          </a:p>
        </p:txBody>
      </p:sp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3708400" y="3597275"/>
            <a:ext cx="5184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FF"/>
                </a:solidFill>
              </a:rPr>
              <a:t>.</a:t>
            </a: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dirty="0" smtClean="0"/>
              <a:t>3. ПРЕОБРАЗОВАТЕЛЬ </a:t>
            </a:r>
            <a:r>
              <a:rPr lang="ru-RU" dirty="0"/>
              <a:t>ЭНЕРГИИ МОРСКОГО ВОЛНЕНИЯ С ГИДРОДИНАМИЧЕСКИМ ДЕМПФЕРОМ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" name="Рисунок 4" descr="Т3399 08_11_20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3275" r="47020" b="3711"/>
          <a:stretch/>
        </p:blipFill>
        <p:spPr bwMode="auto">
          <a:xfrm>
            <a:off x="395536" y="1400001"/>
            <a:ext cx="2160240" cy="2505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общий отчет-2013\Рабочая папка\Гидроэнергоспецстрой\Отчет-2013\фото\IMAG011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4"/>
          <a:stretch/>
        </p:blipFill>
        <p:spPr bwMode="auto">
          <a:xfrm>
            <a:off x="2782730" y="1423814"/>
            <a:ext cx="2077301" cy="2481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4048" y="1423814"/>
            <a:ext cx="4139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Общая схема и фото </a:t>
            </a:r>
            <a:r>
              <a:rPr lang="ru-RU" dirty="0"/>
              <a:t>преобразователя энергии морского волнения с гидродинамическим демпфером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70123"/>
              </p:ext>
            </p:extLst>
          </p:nvPr>
        </p:nvGraphicFramePr>
        <p:xfrm>
          <a:off x="251520" y="4077072"/>
          <a:ext cx="2129701" cy="276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Graph" r:id="rId5" imgW="4077000" imgH="2926080" progId="Origin50.Graph">
                  <p:embed/>
                </p:oleObj>
              </mc:Choice>
              <mc:Fallback>
                <p:oleObj name="Graph" r:id="rId5" imgW="4077000" imgH="292608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09" t="3937" r="45830" b="4799"/>
                      <a:stretch>
                        <a:fillRect/>
                      </a:stretch>
                    </p:blipFill>
                    <p:spPr bwMode="auto">
                      <a:xfrm>
                        <a:off x="251520" y="4077072"/>
                        <a:ext cx="2129701" cy="276050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38774"/>
              </p:ext>
            </p:extLst>
          </p:nvPr>
        </p:nvGraphicFramePr>
        <p:xfrm>
          <a:off x="5940153" y="4149080"/>
          <a:ext cx="3156566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Graph" r:id="rId7" imgW="4077000" imgH="2926080" progId="Origin50.Graph">
                  <p:embed/>
                </p:oleObj>
              </mc:Choice>
              <mc:Fallback>
                <p:oleObj name="Graph" r:id="rId7" imgW="4077000" imgH="292608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29" t="38017" r="45830" b="17102"/>
                      <a:stretch>
                        <a:fillRect/>
                      </a:stretch>
                    </p:blipFill>
                    <p:spPr bwMode="auto">
                      <a:xfrm>
                        <a:off x="5940153" y="4149080"/>
                        <a:ext cx="3156566" cy="21602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55776" y="4221088"/>
            <a:ext cx="32403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600" dirty="0"/>
              <a:t>Зависимость перемещения </a:t>
            </a:r>
            <a:r>
              <a:rPr lang="ru-RU" sz="1600" dirty="0"/>
              <a:t>демпфера относительно понтона </a:t>
            </a:r>
            <a:r>
              <a:rPr lang="ru-RU" sz="1600" dirty="0" smtClean="0"/>
              <a:t>(слева) и зависимость </a:t>
            </a:r>
            <a:r>
              <a:rPr lang="ru-RU" sz="1600" dirty="0" err="1"/>
              <a:t>к.п.д</a:t>
            </a:r>
            <a:r>
              <a:rPr lang="ru-RU" sz="1600" dirty="0"/>
              <a:t>. </a:t>
            </a:r>
            <a:r>
              <a:rPr lang="ru-RU" sz="1600" dirty="0" smtClean="0"/>
              <a:t>преобразования </a:t>
            </a:r>
            <a:r>
              <a:rPr lang="ru-RU" sz="1600" dirty="0"/>
              <a:t>энергии волн в механическую  </a:t>
            </a:r>
            <a:r>
              <a:rPr lang="ru-RU" sz="1600" dirty="0" smtClean="0"/>
              <a:t>работу (справа) </a:t>
            </a:r>
          </a:p>
          <a:p>
            <a:r>
              <a:rPr lang="ru-RU" sz="1600" dirty="0" smtClean="0"/>
              <a:t>от </a:t>
            </a:r>
            <a:r>
              <a:rPr lang="ru-RU" sz="1600" dirty="0"/>
              <a:t>параметров волнения   </a:t>
            </a:r>
            <a:r>
              <a:rPr lang="ru-RU" dirty="0"/>
              <a:t>                                  </a:t>
            </a:r>
            <a:r>
              <a:rPr lang="ru-RU" dirty="0" smtClean="0"/>
              <a:t>              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lvl="0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>
                <a:solidFill>
                  <a:srgbClr val="FFFF00"/>
                </a:solidFill>
                <a:effectLst/>
              </a:rPr>
              <a:t>СПЕЦИАЛЬНОЕ ЭКСПЕРИМЕНТАЛЬНОЕ ОБОРУДОВАНИЕ</a:t>
            </a:r>
            <a:br>
              <a:rPr lang="ru-RU" sz="2800" dirty="0">
                <a:solidFill>
                  <a:srgbClr val="FFFF00"/>
                </a:solidFill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  <p:graphicFrame>
        <p:nvGraphicFramePr>
          <p:cNvPr id="6151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781161"/>
              </p:ext>
            </p:extLst>
          </p:nvPr>
        </p:nvGraphicFramePr>
        <p:xfrm>
          <a:off x="827584" y="4349727"/>
          <a:ext cx="3231530" cy="190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Graph" r:id="rId3" imgW="2905125" imgH="4152900" progId="Origin50.Graph">
                  <p:embed/>
                </p:oleObj>
              </mc:Choice>
              <mc:Fallback>
                <p:oleObj name="Graph" r:id="rId3" imgW="2905125" imgH="4152900" progId="Origin50.Graph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926" t="6067" r="4962" b="58936"/>
                      <a:stretch>
                        <a:fillRect/>
                      </a:stretch>
                    </p:blipFill>
                    <p:spPr bwMode="auto">
                      <a:xfrm>
                        <a:off x="827584" y="4349727"/>
                        <a:ext cx="3231530" cy="190002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-4466"/>
          <a:stretch>
            <a:fillRect/>
          </a:stretch>
        </p:blipFill>
        <p:spPr bwMode="auto">
          <a:xfrm>
            <a:off x="4831432" y="4402631"/>
            <a:ext cx="3196952" cy="177734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13865"/>
          <a:stretch/>
        </p:blipFill>
        <p:spPr bwMode="auto">
          <a:xfrm>
            <a:off x="1619672" y="1248926"/>
            <a:ext cx="5616624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05110"/>
            <a:ext cx="8892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  </a:t>
            </a:r>
            <a:r>
              <a:rPr lang="ru-RU" dirty="0"/>
              <a:t>бассейна </a:t>
            </a:r>
            <a:r>
              <a:rPr lang="ru-RU" dirty="0" smtClean="0"/>
              <a:t>и модели </a:t>
            </a:r>
            <a:r>
              <a:rPr lang="ru-RU" dirty="0"/>
              <a:t>преобразователя энергии морского волнения</a:t>
            </a:r>
          </a:p>
          <a:p>
            <a:endParaRPr lang="ru-RU" sz="1400" dirty="0" smtClean="0"/>
          </a:p>
          <a:p>
            <a:r>
              <a:rPr lang="ru-RU" sz="1400" dirty="0" smtClean="0"/>
              <a:t>1 </a:t>
            </a:r>
            <a:r>
              <a:rPr lang="ru-RU" sz="1400" dirty="0"/>
              <a:t>– чаша бассейна;  2 – буксировочная тележка;  3, 4 – </a:t>
            </a:r>
            <a:r>
              <a:rPr lang="ru-RU" sz="1400" dirty="0" err="1"/>
              <a:t>волнопродукторы</a:t>
            </a:r>
            <a:r>
              <a:rPr lang="ru-RU" sz="1400" dirty="0"/>
              <a:t> </a:t>
            </a:r>
            <a:r>
              <a:rPr lang="ru-RU" sz="1400" dirty="0" smtClean="0"/>
              <a:t>;  </a:t>
            </a:r>
            <a:r>
              <a:rPr lang="ru-RU" sz="1400" dirty="0"/>
              <a:t>5 – компьютер </a:t>
            </a:r>
            <a:r>
              <a:rPr lang="ru-RU" sz="1400" dirty="0" smtClean="0"/>
              <a:t>; 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6 – ферма для крепления </a:t>
            </a:r>
            <a:r>
              <a:rPr lang="ru-RU" sz="1400" dirty="0" smtClean="0"/>
              <a:t>модели; 7 </a:t>
            </a:r>
            <a:r>
              <a:rPr lang="ru-RU" sz="1400" dirty="0"/>
              <a:t>– бесконтактный измеритель волн; 8 – понтон;  </a:t>
            </a:r>
            <a:endParaRPr lang="ru-RU" sz="1400" dirty="0" smtClean="0"/>
          </a:p>
          <a:p>
            <a:r>
              <a:rPr lang="ru-RU" sz="1400" dirty="0" smtClean="0"/>
              <a:t>9</a:t>
            </a:r>
            <a:r>
              <a:rPr lang="ru-RU" sz="1400" dirty="0"/>
              <a:t>, 10 – волногасители </a:t>
            </a: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638132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 типовых испытаний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FF00"/>
                </a:solidFill>
                <a:effectLst/>
              </a:rPr>
              <a:t>СПЕЦИАЛЬНОЕ ЭКСПЕРИМЕНТАЛЬНОЕ ОБОРУДОВАНИЕ</a:t>
            </a:r>
            <a:br>
              <a:rPr lang="ru-RU" sz="2800" dirty="0">
                <a:solidFill>
                  <a:srgbClr val="FFFF00"/>
                </a:solidFill>
                <a:effectLst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b="16441"/>
          <a:stretch/>
        </p:blipFill>
        <p:spPr bwMode="auto">
          <a:xfrm>
            <a:off x="539552" y="1484784"/>
            <a:ext cx="2592288" cy="23042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общий отчет-2013\Рабочая папка\Гидроэнергоспецстрой\Отчет-2013\фото\IMAG00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 r="9755" b="41238"/>
          <a:stretch/>
        </p:blipFill>
        <p:spPr bwMode="auto">
          <a:xfrm>
            <a:off x="6012161" y="1484785"/>
            <a:ext cx="2664296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916832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Схема </a:t>
            </a:r>
            <a:r>
              <a:rPr lang="ru-RU" dirty="0"/>
              <a:t>(слева) и общий вид стенда для испытаний гидродинамического демпфера в бассейне </a:t>
            </a:r>
            <a:r>
              <a:rPr lang="ru-RU" dirty="0"/>
              <a:t>(</a:t>
            </a:r>
            <a:r>
              <a:rPr lang="ru-RU" dirty="0" smtClean="0"/>
              <a:t> </a:t>
            </a:r>
            <a:r>
              <a:rPr lang="ru-RU" dirty="0"/>
              <a:t>справа)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64134"/>
              </p:ext>
            </p:extLst>
          </p:nvPr>
        </p:nvGraphicFramePr>
        <p:xfrm>
          <a:off x="827585" y="4570311"/>
          <a:ext cx="3384376" cy="195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Graph" r:id="rId5" imgW="4077000" imgH="2926080" progId="Origin50.Graph">
                  <p:embed/>
                </p:oleObj>
              </mc:Choice>
              <mc:Fallback>
                <p:oleObj name="Graph" r:id="rId5" imgW="4077000" imgH="292608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21" t="10458" r="9271" b="20547"/>
                      <a:stretch>
                        <a:fillRect/>
                      </a:stretch>
                    </p:blipFill>
                    <p:spPr bwMode="auto">
                      <a:xfrm>
                        <a:off x="827585" y="4570311"/>
                        <a:ext cx="3384376" cy="195415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515719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Зависимость вертикальных сил, действующих на гидродинамический демпфер, от параметров волнения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23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effectLst/>
              </a:rPr>
              <a:t>ЗАКЛЮЧЕНИЕ</a:t>
            </a:r>
            <a:br>
              <a:rPr lang="ru-RU" sz="3200" dirty="0">
                <a:solidFill>
                  <a:srgbClr val="FFFF00"/>
                </a:solidFill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4827240"/>
          </a:xfrm>
        </p:spPr>
        <p:txBody>
          <a:bodyPr/>
          <a:lstStyle/>
          <a:p>
            <a:pPr algn="just"/>
            <a:endParaRPr lang="ru-RU" sz="1800" dirty="0" smtClean="0">
              <a:effectLst/>
            </a:endParaRPr>
          </a:p>
          <a:p>
            <a:pPr algn="just"/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Результаты исследований и разработок, полученные при создании опытного образца преобразователя энергии морских волн «</a:t>
            </a:r>
            <a:r>
              <a:rPr lang="en-US" sz="1800" dirty="0">
                <a:effectLst/>
              </a:rPr>
              <a:t>Wave </a:t>
            </a:r>
            <a:r>
              <a:rPr lang="en-US" sz="1800" dirty="0" err="1">
                <a:effectLst/>
              </a:rPr>
              <a:t>Hanter</a:t>
            </a:r>
            <a:r>
              <a:rPr lang="ru-RU" sz="1800" dirty="0">
                <a:effectLst/>
              </a:rPr>
              <a:t>», созданное экспериментальное оборудование и разработанные методики испытаний позволяют проводить работы по созданию преобразователей энергии морского волнения разных типов для различных акваторий Мирового океана.  Разработка таких конструкций представляет интерес в первую очередь для прибрежных районов морей и океанов, где  имеются проблемы с другими источниками энергии.</a:t>
            </a:r>
          </a:p>
          <a:p>
            <a:pPr algn="just"/>
            <a:endParaRPr lang="ru-RU" sz="1800" dirty="0" smtClean="0">
              <a:effectLst/>
            </a:endParaRPr>
          </a:p>
          <a:p>
            <a:pPr algn="just"/>
            <a:r>
              <a:rPr lang="ru-RU" sz="1800" dirty="0" smtClean="0">
                <a:effectLst/>
              </a:rPr>
              <a:t>Полученные </a:t>
            </a:r>
            <a:r>
              <a:rPr lang="ru-RU" sz="1800" dirty="0">
                <a:effectLst/>
              </a:rPr>
              <a:t>значения эффективности преобразования энергии морского волнения в полезную работу η ≈ 0,40-0,45 достаточно высоки для ограниченного практического использования разработанных конструкций. </a:t>
            </a:r>
            <a:endParaRPr lang="ru-RU" sz="1800" dirty="0" smtClean="0">
              <a:effectLst/>
            </a:endParaRPr>
          </a:p>
          <a:p>
            <a:pPr algn="just"/>
            <a:r>
              <a:rPr lang="ru-RU" sz="1800" dirty="0" smtClean="0">
                <a:effectLst/>
              </a:rPr>
              <a:t>В </a:t>
            </a:r>
            <a:r>
              <a:rPr lang="ru-RU" sz="1800" dirty="0">
                <a:effectLst/>
              </a:rPr>
              <a:t>то же время, по-видимому, имеется возможность повышения этой величины как за счет совершенствования конструкций рассмотренных здесь волновых преобразователей, так и за счет разработки других типов конструкций.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559</Words>
  <Application>Microsoft Office PowerPoint</Application>
  <PresentationFormat>Экран (4:3)</PresentationFormat>
  <Paragraphs>88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Текстура</vt:lpstr>
      <vt:lpstr>Graph</vt:lpstr>
      <vt:lpstr>Origin Graph</vt:lpstr>
      <vt:lpstr>ИССЛЕДОВАНИЯ  И  РАЗРАБОТКИ  ПРЕОБРАЗОВАТЕЛЯ ЭНЕРГИИ  МОРСКОГО  ВОЛНЕНИЯ   «WAVE HUNTER»   </vt:lpstr>
      <vt:lpstr>МЕТОДИЧЕСКИЕ ОСНОВЫ ОЦЕНКИ ЭФФЕКТИВНОСТИ ПРЕОБРАЗОВАНИЯ ЭНЕРГИИ МОРСКОГО ВОЛНЕНИЯ В ПОЛЕЗНУЮ РАБОТУ </vt:lpstr>
      <vt:lpstr> </vt:lpstr>
      <vt:lpstr>2.  ПРЯМОЕ ПРЕОБРАЗОВАНИЕ ЭНЕРГИИ ДВИЖЕНИЯ РАБОЧЕГО ОРГАНА В ЭЛЕКТРИЧЕСКУЮ ЭНЕРГИЮ  </vt:lpstr>
      <vt:lpstr> </vt:lpstr>
      <vt:lpstr>  СПЕЦИАЛЬНОЕ ЭКСПЕРИМЕНТАЛЬНОЕ ОБОРУДОВАНИЕ  </vt:lpstr>
      <vt:lpstr>СПЕЦИАЛЬНОЕ ЭКСПЕРИМЕНТАЛЬНОЕ ОБОРУДОВАНИЕ </vt:lpstr>
      <vt:lpstr>ЗАКЛЮЧЕНИЕ  </vt:lpstr>
    </vt:vector>
  </TitlesOfParts>
  <Company>ЦНИИ им.акад.А.Н.Крылова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и разработки института Крылова в области быстроходных судов</dc:title>
  <dc:creator>Шилкина Е.Ю.</dc:creator>
  <cp:lastModifiedBy>22lab</cp:lastModifiedBy>
  <cp:revision>118</cp:revision>
  <cp:lastPrinted>2012-09-24T11:07:59Z</cp:lastPrinted>
  <dcterms:created xsi:type="dcterms:W3CDTF">2005-09-19T08:47:18Z</dcterms:created>
  <dcterms:modified xsi:type="dcterms:W3CDTF">2013-09-03T10:16:03Z</dcterms:modified>
</cp:coreProperties>
</file>